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notesMasterIdLst>
    <p:notesMasterId r:id="rId24"/>
  </p:notesMasterIdLst>
  <p:sldIdLst>
    <p:sldId id="256" r:id="rId2"/>
    <p:sldId id="269" r:id="rId3"/>
    <p:sldId id="290" r:id="rId4"/>
    <p:sldId id="279" r:id="rId5"/>
    <p:sldId id="278" r:id="rId6"/>
    <p:sldId id="280" r:id="rId7"/>
    <p:sldId id="258" r:id="rId8"/>
    <p:sldId id="274" r:id="rId9"/>
    <p:sldId id="259" r:id="rId10"/>
    <p:sldId id="260" r:id="rId11"/>
    <p:sldId id="261" r:id="rId12"/>
    <p:sldId id="262" r:id="rId13"/>
    <p:sldId id="281" r:id="rId14"/>
    <p:sldId id="288" r:id="rId15"/>
    <p:sldId id="264" r:id="rId16"/>
    <p:sldId id="265" r:id="rId17"/>
    <p:sldId id="283" r:id="rId18"/>
    <p:sldId id="284" r:id="rId19"/>
    <p:sldId id="285" r:id="rId20"/>
    <p:sldId id="286" r:id="rId21"/>
    <p:sldId id="287" r:id="rId22"/>
    <p:sldId id="277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8" d="100"/>
          <a:sy n="68" d="100"/>
        </p:scale>
        <p:origin x="-1168" y="-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C33A5B-0D94-4A1F-BA41-DEEBB27F462B}" type="datetimeFigureOut">
              <a:rPr lang="ru-RU" smtClean="0"/>
              <a:t>28.03.2025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4FD93B-658F-4ADA-A818-7C63D4DBF37F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665640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54FD93B-658F-4ADA-A818-7C63D4DBF37F}" type="slidenum">
              <a:rPr lang="ru-RU" smtClean="0"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221103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4A7917B-A346-47B9-8EBE-ECA8C5497F3A}" type="datetimeFigureOut">
              <a:rPr lang="ru-RU" smtClean="0"/>
              <a:pPr/>
              <a:t>28.03.2025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68ECA76-32CC-4239-821C-795EB4A96664}" type="slidenum">
              <a:rPr lang="ru-RU" smtClean="0"/>
              <a:pPr/>
              <a:t>‹#›</a:t>
            </a:fld>
            <a:endParaRPr lang="ru-RU" dirty="0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7917B-A346-47B9-8EBE-ECA8C5497F3A}" type="datetimeFigureOut">
              <a:rPr lang="ru-RU" smtClean="0"/>
              <a:pPr/>
              <a:t>28.03.2025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ECA76-32CC-4239-821C-795EB4A9666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7917B-A346-47B9-8EBE-ECA8C5497F3A}" type="datetimeFigureOut">
              <a:rPr lang="ru-RU" smtClean="0"/>
              <a:pPr/>
              <a:t>28.03.2025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ECA76-32CC-4239-821C-795EB4A9666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7917B-A346-47B9-8EBE-ECA8C5497F3A}" type="datetimeFigureOut">
              <a:rPr lang="ru-RU" smtClean="0"/>
              <a:pPr/>
              <a:t>28.03.2025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ECA76-32CC-4239-821C-795EB4A96664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7917B-A346-47B9-8EBE-ECA8C5497F3A}" type="datetimeFigureOut">
              <a:rPr lang="ru-RU" smtClean="0"/>
              <a:pPr/>
              <a:t>28.03.2025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ECA76-32CC-4239-821C-795EB4A96664}" type="slidenum">
              <a:rPr lang="ru-RU" smtClean="0"/>
              <a:pPr/>
              <a:t>‹#›</a:t>
            </a:fld>
            <a:endParaRPr lang="ru-RU" dirty="0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7917B-A346-47B9-8EBE-ECA8C5497F3A}" type="datetimeFigureOut">
              <a:rPr lang="ru-RU" smtClean="0"/>
              <a:pPr/>
              <a:t>28.03.2025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ECA76-32CC-4239-821C-795EB4A96664}" type="slidenum">
              <a:rPr lang="ru-RU" smtClean="0"/>
              <a:pPr/>
              <a:t>‹#›</a:t>
            </a:fld>
            <a:endParaRPr lang="ru-RU" dirty="0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7917B-A346-47B9-8EBE-ECA8C5497F3A}" type="datetimeFigureOut">
              <a:rPr lang="ru-RU" smtClean="0"/>
              <a:pPr/>
              <a:t>28.03.2025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ECA76-32CC-4239-821C-795EB4A9666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7917B-A346-47B9-8EBE-ECA8C5497F3A}" type="datetimeFigureOut">
              <a:rPr lang="ru-RU" smtClean="0"/>
              <a:pPr/>
              <a:t>28.03.2025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ECA76-32CC-4239-821C-795EB4A9666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7917B-A346-47B9-8EBE-ECA8C5497F3A}" type="datetimeFigureOut">
              <a:rPr lang="ru-RU" smtClean="0"/>
              <a:pPr/>
              <a:t>28.03.2025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ECA76-32CC-4239-821C-795EB4A9666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7917B-A346-47B9-8EBE-ECA8C5497F3A}" type="datetimeFigureOut">
              <a:rPr lang="ru-RU" smtClean="0"/>
              <a:pPr/>
              <a:t>28.03.2025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ECA76-32CC-4239-821C-795EB4A96664}" type="slidenum">
              <a:rPr lang="ru-RU" smtClean="0"/>
              <a:pPr/>
              <a:t>‹#›</a:t>
            </a:fld>
            <a:endParaRPr lang="ru-RU" dirty="0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7917B-A346-47B9-8EBE-ECA8C5497F3A}" type="datetimeFigureOut">
              <a:rPr lang="ru-RU" smtClean="0"/>
              <a:pPr/>
              <a:t>28.03.2025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8ECA76-32CC-4239-821C-795EB4A96664}" type="slidenum">
              <a:rPr lang="ru-RU" smtClean="0"/>
              <a:pPr/>
              <a:t>‹#›</a:t>
            </a:fld>
            <a:endParaRPr lang="ru-RU" dirty="0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04A7917B-A346-47B9-8EBE-ECA8C5497F3A}" type="datetimeFigureOut">
              <a:rPr lang="ru-RU" smtClean="0"/>
              <a:pPr/>
              <a:t>28.03.2025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A68ECA76-32CC-4239-821C-795EB4A96664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200"/>
            </a:gs>
            <a:gs pos="45000">
              <a:srgbClr val="FF7A00"/>
            </a:gs>
            <a:gs pos="70000">
              <a:srgbClr val="FF0300"/>
            </a:gs>
            <a:gs pos="100000">
              <a:srgbClr val="4D0808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404664"/>
            <a:ext cx="8305800" cy="2736304"/>
          </a:xfrm>
        </p:spPr>
        <p:txBody>
          <a:bodyPr>
            <a:normAutofit/>
          </a:bodyPr>
          <a:lstStyle/>
          <a:p>
            <a:r>
              <a:rPr lang="ru-RU" sz="2000" dirty="0" smtClean="0">
                <a:effectLst/>
              </a:rPr>
              <a:t>Муниципальное автономное </a:t>
            </a:r>
            <a:r>
              <a:rPr lang="ru-RU" sz="2000" dirty="0">
                <a:effectLst/>
              </a:rPr>
              <a:t>д</a:t>
            </a:r>
            <a:r>
              <a:rPr lang="ru-RU" sz="2000" dirty="0" smtClean="0">
                <a:effectLst/>
              </a:rPr>
              <a:t>ошкольное образовательное учреждение </a:t>
            </a:r>
            <a:br>
              <a:rPr lang="ru-RU" sz="2000" dirty="0" smtClean="0">
                <a:effectLst/>
              </a:rPr>
            </a:br>
            <a:r>
              <a:rPr lang="ru-RU" sz="2000" dirty="0" smtClean="0">
                <a:effectLst/>
              </a:rPr>
              <a:t>ДС «Калинка» г. Новый Уренгой</a:t>
            </a:r>
            <a:br>
              <a:rPr lang="ru-RU" sz="2000" dirty="0" smtClean="0">
                <a:effectLst/>
              </a:rPr>
            </a:br>
            <a:r>
              <a:rPr lang="ru-RU" sz="2000" dirty="0">
                <a:solidFill>
                  <a:schemeClr val="bg1"/>
                </a:solidFill>
              </a:rPr>
              <a:t/>
            </a:r>
            <a:br>
              <a:rPr lang="ru-RU" sz="2000" dirty="0">
                <a:solidFill>
                  <a:schemeClr val="bg1"/>
                </a:solidFill>
              </a:rPr>
            </a:br>
            <a:r>
              <a:rPr lang="ru-RU" sz="4000" dirty="0" smtClean="0"/>
              <a:t>Пищевая сода</a:t>
            </a:r>
            <a:endParaRPr lang="ru-RU" sz="40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Выполнил: Огурлиев Алхан Воспитанник подготовительной группы «Ежевичка» , детского сада «Калинка» г. Новый Уренгой. Руководитель: Шахмуратова Зульфия Булатовна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Шура\Desktop\157198116247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85081" y="1628800"/>
            <a:ext cx="3240359" cy="32403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Прямоугольник 1"/>
          <p:cNvSpPr/>
          <p:nvPr/>
        </p:nvSpPr>
        <p:spPr>
          <a:xfrm>
            <a:off x="395536" y="620688"/>
            <a:ext cx="80648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Цель: изучение свойств пищевой соды и проведение опытов с ней.</a:t>
            </a:r>
            <a:endParaRPr lang="ru-RU" sz="2400" dirty="0"/>
          </a:p>
        </p:txBody>
      </p:sp>
      <p:pic>
        <p:nvPicPr>
          <p:cNvPr id="4" name="Picture 2" descr="C:\Users\Шура\Desktop\157198036018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67544" y="1628800"/>
            <a:ext cx="4584743" cy="34563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929190" y="357166"/>
            <a:ext cx="3757610" cy="635798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Но надо помнить о мерах безопасности. </a:t>
            </a:r>
            <a:r>
              <a:rPr lang="ru-RU" dirty="0" smtClean="0"/>
              <a:t>При </a:t>
            </a:r>
            <a:r>
              <a:rPr lang="ru-RU" dirty="0"/>
              <a:t>длительном ее контакте с кожей это может быть раздражение, а при попадании ее в глаза или вдыхании порошка - уже ожог. Поэтому нужно пользоваться респираторами или масками.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400552" cy="6297634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8194" name="Picture 2" descr="C:\Users\Шура\Desktop\157198057316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357166"/>
            <a:ext cx="4574311" cy="50764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25951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14357"/>
            <a:ext cx="3971924" cy="5018900"/>
          </a:xfrm>
        </p:spPr>
        <p:txBody>
          <a:bodyPr>
            <a:normAutofit/>
          </a:bodyPr>
          <a:lstStyle/>
          <a:p>
            <a:endParaRPr lang="ru-RU" b="1" dirty="0" smtClean="0"/>
          </a:p>
          <a:p>
            <a:r>
              <a:rPr lang="ru-RU" b="1" dirty="0" smtClean="0"/>
              <a:t>Актуальность.</a:t>
            </a:r>
            <a:r>
              <a:rPr lang="ru-RU" dirty="0" smtClean="0"/>
              <a:t> </a:t>
            </a:r>
          </a:p>
          <a:p>
            <a:endParaRPr lang="ru-RU" dirty="0">
              <a:ea typeface="Malgun Gothic"/>
            </a:endParaRPr>
          </a:p>
          <a:p>
            <a:pPr marL="0" indent="0">
              <a:buNone/>
            </a:pPr>
            <a:r>
              <a:rPr lang="ru-RU" dirty="0" smtClean="0">
                <a:ea typeface="Malgun Gothic"/>
              </a:rPr>
              <a:t>Как-то </a:t>
            </a:r>
            <a:r>
              <a:rPr lang="ru-RU" dirty="0">
                <a:ea typeface="Malgun Gothic"/>
              </a:rPr>
              <a:t>дедушка заболел и начал полоскать горло раствором </a:t>
            </a:r>
            <a:r>
              <a:rPr lang="ru-RU" dirty="0" smtClean="0">
                <a:ea typeface="Malgun Gothic"/>
              </a:rPr>
              <a:t>пищевой соды</a:t>
            </a:r>
            <a:r>
              <a:rPr lang="ru-RU" dirty="0">
                <a:ea typeface="Malgun Gothic"/>
              </a:rPr>
              <a:t>, он сказал, что сода хорошо помогает при боли в горле. 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0" y="260648"/>
            <a:ext cx="4114800" cy="5797568"/>
          </a:xfrm>
        </p:spPr>
        <p:txBody>
          <a:bodyPr>
            <a:normAutofit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5" name="Рисунок 4" descr="C:\Users\user\Downloads\gNQpIZ370XQVULdD5WC_f4BUMSi4vMHYQYjkS0gM-li2E1F3uLUAIgEFVOT8GZp9FAh2BZe-z4u7aTunTnIQ4qjr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692696"/>
            <a:ext cx="3600400" cy="496855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67661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14357"/>
            <a:ext cx="3971924" cy="5018900"/>
          </a:xfrm>
        </p:spPr>
        <p:txBody>
          <a:bodyPr>
            <a:normAutofit/>
          </a:bodyPr>
          <a:lstStyle/>
          <a:p>
            <a:r>
              <a:rPr lang="ru-RU" b="1" dirty="0" smtClean="0"/>
              <a:t>Актуальность.</a:t>
            </a:r>
            <a:r>
              <a:rPr lang="ru-RU" dirty="0" smtClean="0"/>
              <a:t> </a:t>
            </a:r>
          </a:p>
          <a:p>
            <a:pPr marL="0" indent="0">
              <a:buNone/>
            </a:pPr>
            <a:r>
              <a:rPr lang="ru-RU" dirty="0">
                <a:ea typeface="Malgun Gothic"/>
              </a:rPr>
              <a:t> </a:t>
            </a:r>
            <a:endParaRPr lang="ru-RU" dirty="0" smtClean="0">
              <a:ea typeface="Malgun Gothic"/>
            </a:endParaRPr>
          </a:p>
          <a:p>
            <a:pPr marL="0" indent="0">
              <a:buNone/>
            </a:pPr>
            <a:endParaRPr lang="ru-RU" dirty="0">
              <a:ea typeface="Malgun Gothic"/>
            </a:endParaRPr>
          </a:p>
          <a:p>
            <a:pPr marL="0" indent="0">
              <a:buNone/>
            </a:pPr>
            <a:r>
              <a:rPr lang="ru-RU" dirty="0" smtClean="0">
                <a:ea typeface="Malgun Gothic"/>
              </a:rPr>
              <a:t>Я </a:t>
            </a:r>
            <a:r>
              <a:rPr lang="ru-RU" dirty="0">
                <a:ea typeface="Malgun Gothic"/>
              </a:rPr>
              <a:t>очень удивился, когда мама добавила соду в тесто для  пирога. Я подумал, что она решила нас подлечить, но она сказала, что сода помогает сделать тесто рыхлым и мягким. 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0" y="260648"/>
            <a:ext cx="4114800" cy="5797568"/>
          </a:xfrm>
        </p:spPr>
        <p:txBody>
          <a:bodyPr>
            <a:normAutofit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6" name="Рисунок 5" descr="C:\Users\user\Downloads\vTcKJGX85p4ZMRIKNb5l07w0V9OndvfXDP38yS9vCha9RSKq37xRL3F_PAeBPQyR99zX0DqL9pIrVJIwPtWUT3MF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824136"/>
            <a:ext cx="3384376" cy="496855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25803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14357"/>
            <a:ext cx="3971924" cy="5018900"/>
          </a:xfrm>
        </p:spPr>
        <p:txBody>
          <a:bodyPr>
            <a:normAutofit/>
          </a:bodyPr>
          <a:lstStyle/>
          <a:p>
            <a:endParaRPr lang="ru-RU" b="1" dirty="0" smtClean="0"/>
          </a:p>
          <a:p>
            <a:r>
              <a:rPr lang="ru-RU" b="1" dirty="0" smtClean="0"/>
              <a:t>Актуальность.</a:t>
            </a:r>
            <a:r>
              <a:rPr lang="ru-RU" dirty="0" smtClean="0"/>
              <a:t>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ru-RU" dirty="0" smtClean="0">
                <a:ea typeface="Malgun Gothic"/>
              </a:rPr>
              <a:t> Кроме </a:t>
            </a:r>
            <a:r>
              <a:rPr lang="ru-RU" dirty="0">
                <a:ea typeface="Malgun Gothic"/>
              </a:rPr>
              <a:t>этого она содой чистит поверхности на </a:t>
            </a:r>
            <a:r>
              <a:rPr lang="ru-RU" dirty="0" smtClean="0">
                <a:ea typeface="Malgun Gothic"/>
              </a:rPr>
              <a:t>кухне, если </a:t>
            </a:r>
            <a:r>
              <a:rPr lang="ru-RU" dirty="0">
                <a:ea typeface="Malgun Gothic"/>
              </a:rPr>
              <a:t>они </a:t>
            </a:r>
            <a:r>
              <a:rPr lang="ru-RU" dirty="0" smtClean="0">
                <a:ea typeface="Malgun Gothic"/>
              </a:rPr>
              <a:t>загрязнились, кастрюли чистит. </a:t>
            </a:r>
            <a:r>
              <a:rPr lang="ru-RU" dirty="0">
                <a:ea typeface="Malgun Gothic"/>
              </a:rPr>
              <a:t>Мне стало интересно, что это за волшебное средство? 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0" y="260648"/>
            <a:ext cx="4114800" cy="5797568"/>
          </a:xfrm>
        </p:spPr>
        <p:txBody>
          <a:bodyPr>
            <a:normAutofit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5" name="Рисунок 4" descr="C:\Users\user\Downloads\6Vba5oo6y6i4050NKQ7hrVy6C-vePuQFRiLZhsbeQOXGqtfzOarHa9kgC371xNDnEi9YdDZkhBikKLE_AdlIaWrT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476672"/>
            <a:ext cx="3456384" cy="518457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3748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57166"/>
            <a:ext cx="4043362" cy="6286544"/>
          </a:xfrm>
        </p:spPr>
        <p:txBody>
          <a:bodyPr>
            <a:normAutofit/>
          </a:bodyPr>
          <a:lstStyle/>
          <a:p>
            <a:endParaRPr lang="ru-RU" dirty="0" smtClean="0"/>
          </a:p>
          <a:p>
            <a:r>
              <a:rPr lang="ru-RU" dirty="0" smtClean="0"/>
              <a:t>В </a:t>
            </a:r>
            <a:r>
              <a:rPr lang="ru-RU" dirty="0"/>
              <a:t>садике на двери мы пишем  вопросы, которые нам интересны. Я и написал: «Хочу узнать всё о соде». И воспитатель предложила нам проделать интересные опыты с содой, и рассказала много интересного и поучительного, оказывается,  сода применяется в самых  разных областях.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379302"/>
            <a:ext cx="3358803" cy="3777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43608" y="332656"/>
            <a:ext cx="748883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0000"/>
                </a:solidFill>
                <a:ea typeface="Times New Roman"/>
              </a:rPr>
              <a:t>Первым делом мы решили узнать, где производят пищевую соду? Оказывается, в России есть много заводов, но самый крупный -  «Башкирская содовая компания», который находится в городе Стерлитамаке. Именно эту соду в красно-жёлтых пачках мы видим на прилавках наших магазинов.</a:t>
            </a:r>
            <a:endParaRPr lang="ru-RU" dirty="0"/>
          </a:p>
        </p:txBody>
      </p:sp>
      <p:pic>
        <p:nvPicPr>
          <p:cNvPr id="6" name="Рисунок 5" descr="https://cdnstatic.rg.ru/uploads/images/194/39/63/TASS_28404942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2132856"/>
            <a:ext cx="3384376" cy="3312368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 descr="https://pic.mysku-st.ru/uploads/pictures/00/42/75/2019/07/25/28f4402fc4.pn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132856"/>
            <a:ext cx="3888432" cy="33123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00042"/>
            <a:ext cx="3757610" cy="5929354"/>
          </a:xfrm>
        </p:spPr>
        <p:txBody>
          <a:bodyPr>
            <a:normAutofit fontScale="92500" lnSpcReduction="20000"/>
          </a:bodyPr>
          <a:lstStyle/>
          <a:p>
            <a:pPr>
              <a:spcAft>
                <a:spcPts val="0"/>
              </a:spcAft>
            </a:pPr>
            <a:endParaRPr lang="ru-RU" dirty="0" smtClean="0">
              <a:solidFill>
                <a:srgbClr val="000000"/>
              </a:solidFill>
              <a:ea typeface="Times New Roman"/>
              <a:cs typeface="Times New Roman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ru-RU" sz="2800" dirty="0">
                <a:solidFill>
                  <a:srgbClr val="000000"/>
                </a:solidFill>
                <a:ea typeface="Times New Roman"/>
                <a:cs typeface="Times New Roman"/>
              </a:rPr>
              <a:t> </a:t>
            </a:r>
            <a:r>
              <a:rPr lang="ru-RU" sz="2800" dirty="0" smtClean="0">
                <a:solidFill>
                  <a:srgbClr val="000000"/>
                </a:solidFill>
                <a:ea typeface="Times New Roman"/>
                <a:cs typeface="Times New Roman"/>
              </a:rPr>
              <a:t>  Затем </a:t>
            </a:r>
            <a:r>
              <a:rPr lang="ru-RU" sz="2800" dirty="0">
                <a:solidFill>
                  <a:srgbClr val="000000"/>
                </a:solidFill>
                <a:ea typeface="Times New Roman"/>
                <a:cs typeface="Times New Roman"/>
              </a:rPr>
              <a:t>мы  определили свойства соды. </a:t>
            </a:r>
            <a:endParaRPr lang="ru-RU" sz="2800" dirty="0">
              <a:latin typeface="Calibri"/>
              <a:ea typeface="Malgun Gothic"/>
              <a:cs typeface="Times New Roman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ru-RU" sz="2800" dirty="0" smtClean="0">
                <a:solidFill>
                  <a:srgbClr val="000000"/>
                </a:solidFill>
                <a:ea typeface="Times New Roman"/>
                <a:cs typeface="Times New Roman"/>
              </a:rPr>
              <a:t>      Сода </a:t>
            </a:r>
            <a:r>
              <a:rPr lang="ru-RU" sz="2800" dirty="0">
                <a:solidFill>
                  <a:srgbClr val="000000"/>
                </a:solidFill>
                <a:ea typeface="Times New Roman"/>
                <a:cs typeface="Times New Roman"/>
              </a:rPr>
              <a:t>-  это </a:t>
            </a:r>
            <a:endParaRPr lang="ru-RU" sz="2800" dirty="0">
              <a:latin typeface="Calibri"/>
              <a:ea typeface="Malgun Gothic"/>
              <a:cs typeface="Times New Roman"/>
            </a:endParaRPr>
          </a:p>
          <a:p>
            <a:pPr marL="342900" lvl="0" indent="-342900">
              <a:spcAft>
                <a:spcPts val="0"/>
              </a:spcAft>
              <a:buFont typeface="Symbol"/>
              <a:buChar char=""/>
            </a:pPr>
            <a:r>
              <a:rPr lang="ru-RU" sz="2800" dirty="0">
                <a:solidFill>
                  <a:srgbClr val="000000"/>
                </a:solidFill>
                <a:ea typeface="Times New Roman"/>
                <a:cs typeface="Times New Roman"/>
              </a:rPr>
              <a:t>порошок белого цвета</a:t>
            </a:r>
            <a:endParaRPr lang="ru-RU" sz="2800" dirty="0">
              <a:latin typeface="Calibri"/>
              <a:ea typeface="Malgun Gothic"/>
              <a:cs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Symbol"/>
              <a:buChar char=""/>
            </a:pPr>
            <a:r>
              <a:rPr lang="ru-RU" sz="2800" dirty="0">
                <a:solidFill>
                  <a:srgbClr val="000000"/>
                </a:solidFill>
                <a:ea typeface="Times New Roman"/>
                <a:cs typeface="Times New Roman"/>
              </a:rPr>
              <a:t>мягкий на ощупь </a:t>
            </a:r>
            <a:endParaRPr lang="ru-RU" sz="2800" dirty="0">
              <a:latin typeface="Calibri"/>
              <a:ea typeface="Malgun Gothic"/>
              <a:cs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Symbol"/>
              <a:buChar char=""/>
            </a:pPr>
            <a:r>
              <a:rPr lang="ru-RU" sz="2800" dirty="0">
                <a:solidFill>
                  <a:srgbClr val="000000"/>
                </a:solidFill>
                <a:ea typeface="Times New Roman"/>
                <a:cs typeface="Times New Roman"/>
              </a:rPr>
              <a:t>сыпучий </a:t>
            </a:r>
            <a:endParaRPr lang="ru-RU" sz="2800" dirty="0">
              <a:latin typeface="Calibri"/>
              <a:ea typeface="Malgun Gothic"/>
              <a:cs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Symbol"/>
              <a:buChar char=""/>
            </a:pPr>
            <a:r>
              <a:rPr lang="ru-RU" sz="2800" dirty="0">
                <a:solidFill>
                  <a:srgbClr val="000000"/>
                </a:solidFill>
                <a:ea typeface="Times New Roman"/>
                <a:cs typeface="Times New Roman"/>
              </a:rPr>
              <a:t>горько-солёный  на вкус</a:t>
            </a:r>
            <a:endParaRPr lang="ru-RU" sz="2800" dirty="0">
              <a:latin typeface="Calibri"/>
              <a:ea typeface="Malgun Gothic"/>
              <a:cs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Symbol"/>
              <a:buChar char=""/>
            </a:pPr>
            <a:r>
              <a:rPr lang="ru-RU" sz="2800" dirty="0">
                <a:solidFill>
                  <a:srgbClr val="000000"/>
                </a:solidFill>
                <a:ea typeface="Times New Roman"/>
                <a:cs typeface="Times New Roman"/>
              </a:rPr>
              <a:t>не имеет собственной формы, а принимает форму, в которой </a:t>
            </a:r>
            <a:r>
              <a:rPr lang="ru-RU" sz="2800" dirty="0" smtClean="0">
                <a:solidFill>
                  <a:srgbClr val="000000"/>
                </a:solidFill>
                <a:ea typeface="Times New Roman"/>
                <a:cs typeface="Times New Roman"/>
              </a:rPr>
              <a:t>находится</a:t>
            </a:r>
            <a:endParaRPr lang="ru-RU" sz="2800" dirty="0">
              <a:latin typeface="Calibri"/>
              <a:ea typeface="Malgun Gothic"/>
              <a:cs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Symbol"/>
              <a:buChar char=""/>
            </a:pPr>
            <a:r>
              <a:rPr lang="ru-RU" sz="2800" dirty="0">
                <a:solidFill>
                  <a:srgbClr val="000000"/>
                </a:solidFill>
                <a:ea typeface="Times New Roman"/>
                <a:cs typeface="Times New Roman"/>
              </a:rPr>
              <a:t>хорошо растворяется в воде</a:t>
            </a:r>
            <a:endParaRPr lang="ru-RU" sz="2800" dirty="0">
              <a:latin typeface="Calibri"/>
              <a:ea typeface="Malgun Gothic"/>
              <a:cs typeface="Times New Roman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rgbClr val="000000"/>
                </a:solidFill>
                <a:ea typeface="Times New Roman"/>
              </a:rPr>
              <a:t>кристаллизуется</a:t>
            </a:r>
            <a:endParaRPr lang="ru-RU" sz="28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29124" y="274638"/>
            <a:ext cx="4257676" cy="6154758"/>
          </a:xfrm>
        </p:spPr>
        <p:txBody>
          <a:bodyPr/>
          <a:lstStyle/>
          <a:p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2050" name="Picture 2" descr="C:\Users\user\Downloads\PEBf8j90pjbIfFXYiSTOtuxHmT7n5F7Bj_vFUAg-KHveLA586ZpU5KHnSX8VYx7_DRP8mi2MIhoN33tvms42iOk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3784" y="778092"/>
            <a:ext cx="3024335" cy="5256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00042"/>
            <a:ext cx="3543296" cy="6000792"/>
          </a:xfrm>
        </p:spPr>
        <p:txBody>
          <a:bodyPr>
            <a:noAutofit/>
          </a:bodyPr>
          <a:lstStyle/>
          <a:p>
            <a:pPr marL="0" indent="0">
              <a:spcAft>
                <a:spcPts val="0"/>
              </a:spcAft>
              <a:buNone/>
            </a:pPr>
            <a:r>
              <a:rPr lang="ru-RU" sz="2800" dirty="0">
                <a:solidFill>
                  <a:srgbClr val="000000"/>
                </a:solidFill>
                <a:ea typeface="Times New Roman"/>
                <a:cs typeface="Times New Roman"/>
              </a:rPr>
              <a:t>Сода используется для выпечки пирогов, блинов, тортов, оладий. Потому что сода выделяет большое количество углекислого газа, который делает тесто более воздушным и </a:t>
            </a:r>
            <a:r>
              <a:rPr lang="ru-RU" sz="2800" dirty="0" smtClean="0">
                <a:solidFill>
                  <a:srgbClr val="000000"/>
                </a:solidFill>
                <a:ea typeface="Times New Roman"/>
                <a:cs typeface="Times New Roman"/>
              </a:rPr>
              <a:t>рыхлым.</a:t>
            </a:r>
            <a:endParaRPr lang="ru-RU" sz="2800" dirty="0">
              <a:latin typeface="Calibri"/>
              <a:ea typeface="Malgun Gothic"/>
              <a:cs typeface="Times New Roman"/>
            </a:endParaRPr>
          </a:p>
          <a:p>
            <a:endParaRPr lang="ru-RU" sz="32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00562" y="274638"/>
            <a:ext cx="4186238" cy="5940444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5" name="Рисунок 4" descr="C:\Users\user\Downloads\j-6HFUNmad2XpKJOcdRuflOEv7242BCG5J82cnBvGr87Xon9ubjgwNdgqQHj-xABzWbWpcHyIC0-CwVe_DYYmGhJ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332656"/>
            <a:ext cx="4248472" cy="59046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285728"/>
            <a:ext cx="3571900" cy="6026161"/>
          </a:xfrm>
        </p:spPr>
        <p:txBody>
          <a:bodyPr>
            <a:normAutofit/>
          </a:bodyPr>
          <a:lstStyle/>
          <a:p>
            <a:endParaRPr lang="ru-RU" dirty="0" smtClean="0"/>
          </a:p>
          <a:p>
            <a:endParaRPr lang="ru-RU" dirty="0"/>
          </a:p>
          <a:p>
            <a:pPr marL="0" indent="0">
              <a:lnSpc>
                <a:spcPct val="110000"/>
              </a:lnSpc>
              <a:buNone/>
            </a:pPr>
            <a:r>
              <a:rPr lang="ru-RU" sz="2800" dirty="0" smtClean="0"/>
              <a:t>   Пищевая </a:t>
            </a:r>
            <a:r>
              <a:rPr lang="ru-RU" sz="2800" dirty="0"/>
              <a:t>сода помогает </a:t>
            </a:r>
            <a:r>
              <a:rPr lang="ru-RU" sz="2800" dirty="0" smtClean="0"/>
              <a:t> уменьшить </a:t>
            </a:r>
            <a:r>
              <a:rPr lang="ru-RU" sz="2800" dirty="0"/>
              <a:t>или </a:t>
            </a:r>
            <a:r>
              <a:rPr lang="ru-RU" sz="2800" dirty="0" smtClean="0"/>
              <a:t>устранить </a:t>
            </a:r>
            <a:r>
              <a:rPr lang="ru-RU" sz="2800" dirty="0"/>
              <a:t>неприятные запахи. </a:t>
            </a:r>
            <a:r>
              <a:rPr lang="ru-RU" sz="2800" dirty="0" smtClean="0"/>
              <a:t>   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ru-RU" sz="2800" dirty="0"/>
              <a:t> </a:t>
            </a:r>
            <a:r>
              <a:rPr lang="ru-RU" sz="2800" dirty="0" smtClean="0"/>
              <a:t>  Можно </a:t>
            </a:r>
            <a:r>
              <a:rPr lang="ru-RU" sz="2800" dirty="0"/>
              <a:t>поставить открытую коробочку с содой </a:t>
            </a:r>
            <a:r>
              <a:rPr lang="ru-RU" sz="2800" dirty="0" smtClean="0"/>
              <a:t>в холодильник.</a:t>
            </a:r>
            <a:endParaRPr lang="ru-RU" sz="28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57686" y="274638"/>
            <a:ext cx="4329114" cy="574665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5" name="Рисунок 4" descr="https://avatars.dzeninfra.ru/get-zen_doc/271828/pub_672498cc9b53e82102754467_6724bc1e9bb92d3af87a1812/scale_1200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340768"/>
            <a:ext cx="3888432" cy="35283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00042"/>
            <a:ext cx="3829048" cy="5626121"/>
          </a:xfrm>
        </p:spPr>
        <p:txBody>
          <a:bodyPr>
            <a:normAutofit/>
          </a:bodyPr>
          <a:lstStyle/>
          <a:p>
            <a:endParaRPr lang="ru-RU" dirty="0" smtClean="0"/>
          </a:p>
          <a:p>
            <a:endParaRPr lang="ru-RU" dirty="0"/>
          </a:p>
          <a:p>
            <a:pPr marL="0" indent="0">
              <a:lnSpc>
                <a:spcPct val="150000"/>
              </a:lnSpc>
              <a:buNone/>
            </a:pPr>
            <a:r>
              <a:rPr lang="ru-RU" dirty="0"/>
              <a:t>С</a:t>
            </a:r>
            <a:r>
              <a:rPr lang="ru-RU" dirty="0" smtClean="0"/>
              <a:t>одовый </a:t>
            </a:r>
            <a:r>
              <a:rPr lang="ru-RU" dirty="0"/>
              <a:t>раствор помогает избавится от последствий укусов насекомых, успокаивая зуд и жжение, а также предотвращая попадение в рану микробов.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29124" y="274638"/>
            <a:ext cx="4257676" cy="6226196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4876" y="857232"/>
            <a:ext cx="3786214" cy="5000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00042"/>
            <a:ext cx="3829048" cy="5626121"/>
          </a:xfrm>
        </p:spPr>
        <p:txBody>
          <a:bodyPr>
            <a:normAutofit/>
          </a:bodyPr>
          <a:lstStyle/>
          <a:p>
            <a:endParaRPr lang="ru-RU" dirty="0" smtClean="0"/>
          </a:p>
          <a:p>
            <a:pPr marL="0" indent="0">
              <a:buNone/>
            </a:pPr>
            <a:r>
              <a:rPr lang="ru-RU" dirty="0" smtClean="0">
                <a:solidFill>
                  <a:srgbClr val="000000"/>
                </a:solidFill>
                <a:ea typeface="Times New Roman"/>
              </a:rPr>
              <a:t>   Используется </a:t>
            </a:r>
            <a:r>
              <a:rPr lang="ru-RU" dirty="0">
                <a:solidFill>
                  <a:srgbClr val="000000"/>
                </a:solidFill>
                <a:ea typeface="Times New Roman"/>
              </a:rPr>
              <a:t> в домашней косметологии. Например, содовые  бомбочки для ванны. </a:t>
            </a:r>
            <a:endParaRPr lang="ru-RU" dirty="0" smtClean="0">
              <a:solidFill>
                <a:srgbClr val="000000"/>
              </a:solidFill>
              <a:ea typeface="Times New Roman"/>
            </a:endParaRPr>
          </a:p>
          <a:p>
            <a:pPr marL="0" indent="0">
              <a:buNone/>
            </a:pPr>
            <a:r>
              <a:rPr lang="ru-RU" dirty="0" smtClean="0">
                <a:solidFill>
                  <a:srgbClr val="000000"/>
                </a:solidFill>
                <a:ea typeface="Times New Roman"/>
              </a:rPr>
              <a:t>    А </a:t>
            </a:r>
            <a:r>
              <a:rPr lang="ru-RU" dirty="0">
                <a:solidFill>
                  <a:srgbClr val="000000"/>
                </a:solidFill>
                <a:ea typeface="Times New Roman"/>
              </a:rPr>
              <a:t>ещё мы узнали, что </a:t>
            </a:r>
            <a:r>
              <a:rPr lang="ru-RU" dirty="0" smtClean="0">
                <a:solidFill>
                  <a:srgbClr val="000000"/>
                </a:solidFill>
                <a:ea typeface="Times New Roman"/>
              </a:rPr>
              <a:t>сода - это </a:t>
            </a:r>
            <a:r>
              <a:rPr lang="ru-RU" dirty="0">
                <a:solidFill>
                  <a:srgbClr val="000000"/>
                </a:solidFill>
                <a:ea typeface="Times New Roman"/>
              </a:rPr>
              <a:t>уникальный продукт: абсолютно безопасный и безвредный для окружающей среды. 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29124" y="274638"/>
            <a:ext cx="4257676" cy="6226196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5" name="Рисунок 4" descr="C:\Users\user\Downloads\y2hq31zmYd0UFuIq49h8yNH-ZmMjSLiQatkE_zfMA4WIGOSTGqEZ6SZ0O754U84SP4SI1bOs6r5vEHG0mN7q-hm9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980728"/>
            <a:ext cx="4176464" cy="43204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06167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00042"/>
            <a:ext cx="3829048" cy="5626121"/>
          </a:xfrm>
        </p:spPr>
        <p:txBody>
          <a:bodyPr>
            <a:normAutofit fontScale="85000" lnSpcReduction="10000"/>
          </a:bodyPr>
          <a:lstStyle/>
          <a:p>
            <a:pPr marL="0" indent="0">
              <a:spcAft>
                <a:spcPts val="0"/>
              </a:spcAft>
              <a:buNone/>
            </a:pPr>
            <a:r>
              <a:rPr lang="ru-RU" b="1" dirty="0" smtClean="0">
                <a:solidFill>
                  <a:srgbClr val="000000"/>
                </a:solidFill>
                <a:ea typeface="Times New Roman"/>
                <a:cs typeface="Times New Roman"/>
              </a:rPr>
              <a:t>   Использование </a:t>
            </a:r>
            <a:r>
              <a:rPr lang="ru-RU" b="1" dirty="0">
                <a:solidFill>
                  <a:srgbClr val="000000"/>
                </a:solidFill>
                <a:ea typeface="Times New Roman"/>
                <a:cs typeface="Times New Roman"/>
              </a:rPr>
              <a:t>соды в быту</a:t>
            </a:r>
            <a:endParaRPr lang="ru-RU" sz="1800" dirty="0">
              <a:latin typeface="Calibri"/>
              <a:ea typeface="Malgun Gothic"/>
              <a:cs typeface="Times New Roman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ru-RU" dirty="0">
                <a:solidFill>
                  <a:srgbClr val="000000"/>
                </a:solidFill>
                <a:ea typeface="Times New Roman"/>
                <a:cs typeface="Times New Roman"/>
              </a:rPr>
              <a:t>Я видел, как мама чистит кастрюлю с помощью соды и тоже решил </a:t>
            </a:r>
            <a:r>
              <a:rPr lang="ru-RU" dirty="0" smtClean="0">
                <a:solidFill>
                  <a:srgbClr val="000000"/>
                </a:solidFill>
                <a:ea typeface="Times New Roman"/>
                <a:cs typeface="Times New Roman"/>
              </a:rPr>
              <a:t>проверить, </a:t>
            </a:r>
            <a:r>
              <a:rPr lang="ru-RU" dirty="0">
                <a:solidFill>
                  <a:srgbClr val="000000"/>
                </a:solidFill>
                <a:ea typeface="Times New Roman"/>
                <a:cs typeface="Times New Roman"/>
              </a:rPr>
              <a:t>действительно ли пищевая сода является чистящим средством? Сможет ли она очистить налёт на бокале?</a:t>
            </a:r>
            <a:endParaRPr lang="ru-RU" dirty="0">
              <a:latin typeface="Calibri"/>
              <a:ea typeface="Malgun Gothic"/>
              <a:cs typeface="Times New Roman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ru-RU" dirty="0">
                <a:solidFill>
                  <a:srgbClr val="000000"/>
                </a:solidFill>
                <a:ea typeface="Times New Roman"/>
                <a:cs typeface="Times New Roman"/>
              </a:rPr>
              <a:t>Для опыта я взял пищевую соду, губку и бокал с чайным  налётом внутри, насыпал соду на губку и тщательно потёр ей внутри бокала.</a:t>
            </a:r>
            <a:endParaRPr lang="ru-RU" dirty="0">
              <a:latin typeface="Calibri"/>
              <a:ea typeface="Malgun Gothic"/>
              <a:cs typeface="Times New Roman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ru-RU" dirty="0">
                <a:solidFill>
                  <a:srgbClr val="000000"/>
                </a:solidFill>
                <a:ea typeface="Times New Roman"/>
                <a:cs typeface="Times New Roman"/>
              </a:rPr>
              <a:t>Вымыл бокал водой. Бокал стал чистым.</a:t>
            </a:r>
            <a:endParaRPr lang="ru-RU" dirty="0">
              <a:latin typeface="Calibri"/>
              <a:ea typeface="Malgun Gothic"/>
              <a:cs typeface="Times New Roman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ru-RU" b="1" dirty="0">
                <a:solidFill>
                  <a:srgbClr val="000000"/>
                </a:solidFill>
                <a:ea typeface="Times New Roman"/>
                <a:cs typeface="Times New Roman"/>
              </a:rPr>
              <a:t>Вывод: </a:t>
            </a:r>
            <a:r>
              <a:rPr lang="ru-RU" dirty="0">
                <a:solidFill>
                  <a:srgbClr val="000000"/>
                </a:solidFill>
                <a:ea typeface="Times New Roman"/>
                <a:cs typeface="Times New Roman"/>
              </a:rPr>
              <a:t>Сода очистила налёт на бокале, значит, она действительно   является чистящим средством</a:t>
            </a:r>
            <a:endParaRPr lang="ru-RU" dirty="0">
              <a:latin typeface="Calibri"/>
              <a:ea typeface="Malgun Gothic"/>
              <a:cs typeface="Times New Roman"/>
            </a:endParaRPr>
          </a:p>
          <a:p>
            <a:endParaRPr lang="ru-RU" dirty="0" smtClean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29124" y="274638"/>
            <a:ext cx="4257676" cy="6226196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Рисунок 3" descr="C:\Users\user\Downloads\Qib8gOLNvbrIpf6aI-EuhGmDipGsD00Sor0EuVN99rfXhg86O4re9S5jZUhOQBv0at4puGOoNs--1fjjMd2pM5S- (1)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39" y="332656"/>
            <a:ext cx="2088233" cy="310364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C:\Users\user\Downloads\zcBGv9ZRKPv0y8jfef3HA1PMRVc8HtFEIVi1pUcW_XmKTv_Dy-CvUY5Gl6v1WExPp_mLZqxBGJ9TOQrY5w-7SixZ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9" y="3645024"/>
            <a:ext cx="2088232" cy="28803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7912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85728"/>
            <a:ext cx="3614734" cy="58404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/>
              <a:t>Опыт 1. Надувание шарика.</a:t>
            </a:r>
          </a:p>
          <a:p>
            <a:pPr marL="0" indent="0">
              <a:buNone/>
            </a:pPr>
            <a:r>
              <a:rPr lang="ru-RU" dirty="0" smtClean="0"/>
              <a:t>    Насыпаем </a:t>
            </a:r>
            <a:r>
              <a:rPr lang="ru-RU" dirty="0"/>
              <a:t>чайную ложку соды в </a:t>
            </a:r>
            <a:r>
              <a:rPr lang="ru-RU" dirty="0" smtClean="0"/>
              <a:t>шарик, наливаем </a:t>
            </a:r>
            <a:r>
              <a:rPr lang="ru-RU" dirty="0"/>
              <a:t>уксус в бутылку с водой, </a:t>
            </a:r>
            <a:r>
              <a:rPr lang="ru-RU" dirty="0" smtClean="0"/>
              <a:t>надеваем </a:t>
            </a:r>
            <a:r>
              <a:rPr lang="ru-RU" dirty="0"/>
              <a:t>шарик на горлышко бутылки и </a:t>
            </a:r>
            <a:r>
              <a:rPr lang="ru-RU" dirty="0" smtClean="0"/>
              <a:t>высыпаем содержимое </a:t>
            </a:r>
            <a:r>
              <a:rPr lang="ru-RU" dirty="0"/>
              <a:t>шарика в бутылку. </a:t>
            </a:r>
            <a:endParaRPr lang="ru-RU" dirty="0" smtClean="0"/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  Шарик </a:t>
            </a:r>
            <a:r>
              <a:rPr lang="ru-RU" dirty="0"/>
              <a:t>начинает надуваться. К</a:t>
            </a:r>
            <a:r>
              <a:rPr lang="ru-RU" dirty="0" smtClean="0"/>
              <a:t>ислота</a:t>
            </a:r>
            <a:r>
              <a:rPr lang="ru-RU" dirty="0"/>
              <a:t>, </a:t>
            </a:r>
            <a:r>
              <a:rPr lang="ru-RU" dirty="0" smtClean="0"/>
              <a:t>соединяясь </a:t>
            </a:r>
            <a:r>
              <a:rPr lang="ru-RU" dirty="0"/>
              <a:t>с пищевой </a:t>
            </a:r>
            <a:r>
              <a:rPr lang="ru-RU" dirty="0" smtClean="0"/>
              <a:t>содой, образует </a:t>
            </a:r>
            <a:r>
              <a:rPr lang="ru-RU" dirty="0"/>
              <a:t>углекислый газ.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43372" y="274638"/>
            <a:ext cx="4543428" cy="5940444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Рисунок 3" descr="C:\Users\user\Downloads\04c50o_iCe3kxNjXGalh65TNBPIAEJvcKRyOLIok9LyVOrLQJyfe8-K3kClVshkc316EKbpE-xdjAm2arOMvQJzz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260648"/>
            <a:ext cx="4536504" cy="59766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85728"/>
            <a:ext cx="3971924" cy="584043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 smtClean="0"/>
              <a:t>  Опыт </a:t>
            </a:r>
            <a:r>
              <a:rPr lang="ru-RU" b="1" dirty="0"/>
              <a:t>2. Пенная радуга.</a:t>
            </a:r>
          </a:p>
          <a:p>
            <a:pPr marL="0" indent="0">
              <a:buNone/>
            </a:pPr>
            <a:r>
              <a:rPr lang="ru-RU" dirty="0" smtClean="0"/>
              <a:t>    Берем </a:t>
            </a:r>
            <a:r>
              <a:rPr lang="ru-RU" dirty="0"/>
              <a:t>поднос и несколько прозрачных стаканов. </a:t>
            </a:r>
            <a:endParaRPr lang="ru-RU" dirty="0" smtClean="0"/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 В </a:t>
            </a:r>
            <a:r>
              <a:rPr lang="ru-RU" dirty="0"/>
              <a:t>каждый стакан наливаем немного воды </a:t>
            </a:r>
            <a:r>
              <a:rPr lang="ru-RU" dirty="0" smtClean="0"/>
              <a:t> </a:t>
            </a:r>
            <a:r>
              <a:rPr lang="ru-RU" dirty="0"/>
              <a:t>, </a:t>
            </a:r>
            <a:r>
              <a:rPr lang="ru-RU" dirty="0" smtClean="0"/>
              <a:t>фейри, </a:t>
            </a:r>
            <a:r>
              <a:rPr lang="ru-RU" dirty="0"/>
              <a:t>красители и соды. </a:t>
            </a:r>
            <a:r>
              <a:rPr lang="ru-RU" dirty="0" smtClean="0"/>
              <a:t>    </a:t>
            </a:r>
          </a:p>
          <a:p>
            <a:pPr marL="0" indent="0">
              <a:buNone/>
            </a:pPr>
            <a:r>
              <a:rPr lang="ru-RU" dirty="0"/>
              <a:t> </a:t>
            </a:r>
            <a:r>
              <a:rPr lang="ru-RU" dirty="0" smtClean="0"/>
              <a:t>    Все размешиваем и  </a:t>
            </a:r>
            <a:r>
              <a:rPr lang="ru-RU" dirty="0"/>
              <a:t>наливаем уксус и у нас появляется разноцветная пена.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00562" y="274638"/>
            <a:ext cx="4186238" cy="6154758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85728"/>
            <a:ext cx="3971924" cy="5840435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spcAft>
                <a:spcPts val="0"/>
              </a:spcAft>
              <a:buNone/>
            </a:pPr>
            <a:r>
              <a:rPr lang="ru-RU" sz="1800" b="1" dirty="0"/>
              <a:t>Опыт </a:t>
            </a:r>
            <a:r>
              <a:rPr lang="ru-RU" sz="1800" b="1" dirty="0" smtClean="0"/>
              <a:t>3.</a:t>
            </a:r>
            <a:r>
              <a:rPr lang="ru-RU" sz="1800" b="1" i="1" dirty="0">
                <a:solidFill>
                  <a:srgbClr val="000000"/>
                </a:solidFill>
                <a:ea typeface="Times New Roman"/>
                <a:cs typeface="Times New Roman"/>
              </a:rPr>
              <a:t> Рисуем на соде</a:t>
            </a:r>
            <a:endParaRPr lang="ru-RU" sz="1800" dirty="0">
              <a:latin typeface="Calibri"/>
              <a:ea typeface="Malgun Gothic"/>
              <a:cs typeface="Times New Roman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ru-RU" sz="1800" dirty="0">
                <a:solidFill>
                  <a:srgbClr val="000000"/>
                </a:solidFill>
                <a:ea typeface="Times New Roman"/>
                <a:cs typeface="Times New Roman"/>
              </a:rPr>
              <a:t>      Как вы думаете, можно ли рисовать на пищевой соде? Оказывается, это очень увлекательное занятие! </a:t>
            </a:r>
            <a:endParaRPr lang="ru-RU" sz="1800" dirty="0">
              <a:latin typeface="Calibri"/>
              <a:ea typeface="Malgun Gothic"/>
              <a:cs typeface="Times New Roman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ru-RU" sz="1800" dirty="0">
                <a:solidFill>
                  <a:srgbClr val="000000"/>
                </a:solidFill>
                <a:ea typeface="Times New Roman"/>
                <a:cs typeface="Times New Roman"/>
              </a:rPr>
              <a:t>      Нам потребуется сода, вода, лимонная кислота, гуашь, ёмкости, пипетки и тарелочки.</a:t>
            </a:r>
            <a:endParaRPr lang="ru-RU" sz="1800" dirty="0">
              <a:latin typeface="Calibri"/>
              <a:ea typeface="Malgun Gothic"/>
              <a:cs typeface="Times New Roman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ru-RU" sz="1800" dirty="0">
                <a:solidFill>
                  <a:srgbClr val="000000"/>
                </a:solidFill>
                <a:ea typeface="Times New Roman"/>
                <a:cs typeface="Times New Roman"/>
              </a:rPr>
              <a:t>       Смешиваем гуашь с водой, добавляем лимонную кислоту – наши краски для рисования готовы! </a:t>
            </a:r>
            <a:endParaRPr lang="ru-RU" sz="1800" dirty="0">
              <a:latin typeface="Calibri"/>
              <a:ea typeface="Malgun Gothic"/>
              <a:cs typeface="Times New Roman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ru-RU" sz="1800" dirty="0">
                <a:solidFill>
                  <a:srgbClr val="000000"/>
                </a:solidFill>
                <a:ea typeface="Times New Roman"/>
                <a:cs typeface="Times New Roman"/>
              </a:rPr>
              <a:t>       Теперь набираем пипеткой краску и капаем на </a:t>
            </a:r>
            <a:r>
              <a:rPr lang="ru-RU" sz="1800" dirty="0" smtClean="0">
                <a:solidFill>
                  <a:srgbClr val="000000"/>
                </a:solidFill>
                <a:ea typeface="Times New Roman"/>
                <a:cs typeface="Times New Roman"/>
              </a:rPr>
              <a:t>порошок соды! Она </a:t>
            </a:r>
            <a:r>
              <a:rPr lang="ru-RU" sz="1800" dirty="0">
                <a:solidFill>
                  <a:srgbClr val="000000"/>
                </a:solidFill>
                <a:ea typeface="Times New Roman"/>
                <a:cs typeface="Times New Roman"/>
              </a:rPr>
              <a:t>начинает шипеть, пениться и получаются удивительные цветы, красивая бабочка или волшебный узор. </a:t>
            </a:r>
            <a:endParaRPr lang="ru-RU" sz="1800" dirty="0">
              <a:latin typeface="Calibri"/>
              <a:ea typeface="Malgun Gothic"/>
              <a:cs typeface="Times New Roman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ru-RU" sz="1800" dirty="0">
                <a:solidFill>
                  <a:srgbClr val="000000"/>
                </a:solidFill>
                <a:ea typeface="Times New Roman"/>
                <a:cs typeface="Times New Roman"/>
              </a:rPr>
              <a:t>        У меня получился разноцветный дождик.</a:t>
            </a:r>
            <a:endParaRPr lang="ru-RU" sz="1800" dirty="0">
              <a:latin typeface="Calibri"/>
              <a:ea typeface="Malgun Gothic"/>
              <a:cs typeface="Times New Roman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ru-RU" sz="1800" b="1" dirty="0">
                <a:solidFill>
                  <a:srgbClr val="000000"/>
                </a:solidFill>
                <a:ea typeface="Times New Roman"/>
                <a:cs typeface="Times New Roman"/>
              </a:rPr>
              <a:t>Вывод: </a:t>
            </a:r>
            <a:r>
              <a:rPr lang="ru-RU" sz="1800" dirty="0">
                <a:solidFill>
                  <a:srgbClr val="000000"/>
                </a:solidFill>
                <a:ea typeface="Times New Roman"/>
                <a:cs typeface="Times New Roman"/>
              </a:rPr>
              <a:t>При взаимодействии соды и кислоты выделяется углекислый газ, за счёт чего рисунки  получаются объёмными.</a:t>
            </a:r>
            <a:endParaRPr lang="ru-RU" sz="1800" dirty="0">
              <a:latin typeface="Calibri"/>
              <a:ea typeface="Malgun Gothic"/>
              <a:cs typeface="Times New Roman"/>
            </a:endParaRP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00562" y="274638"/>
            <a:ext cx="4186238" cy="6154758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Рисунок 3" descr="C:\Users\user\Downloads\L6_wiSRGdfo7_eCr1sADNaeKXcl-l9mmaBGiwblgDTHOkBO_Y2vJdfZcYAGXHtHpQvgZOKQeM70NDEayYO9TUsZV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260648"/>
            <a:ext cx="2160240" cy="2448272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 descr="C:\Users\user\Downloads\0LucwSwSM-zcpaP9AyKBTMXiY87idZ5rVxKlcNTzvAsKUyUglZKaUm3Nid6ODd-cfY2Pl7W9rCJFF_MEmIAwCal6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4141372"/>
            <a:ext cx="2147218" cy="2175656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 descr="C:\Users\user\Downloads\xR4cAb-5j29SL4WokqOzsMaD-gUkl0s7kWJQL8yXHEiWXTL3c992oI_b_GZ36ca3YivXZbzyS2FugSROAfZDg7xB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2060848"/>
            <a:ext cx="2664296" cy="280831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38677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85728"/>
            <a:ext cx="3971924" cy="5840435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spcAft>
                <a:spcPts val="0"/>
              </a:spcAft>
              <a:buNone/>
            </a:pPr>
            <a:r>
              <a:rPr lang="ru-RU" b="1" dirty="0"/>
              <a:t>Опыт 4</a:t>
            </a:r>
            <a:r>
              <a:rPr lang="ru-RU" b="1" dirty="0" smtClean="0"/>
              <a:t>.</a:t>
            </a:r>
            <a:r>
              <a:rPr lang="ru-RU" b="1" i="1" dirty="0" smtClean="0">
                <a:solidFill>
                  <a:srgbClr val="000000"/>
                </a:solidFill>
                <a:ea typeface="Times New Roman"/>
                <a:cs typeface="Times New Roman"/>
              </a:rPr>
              <a:t> </a:t>
            </a:r>
          </a:p>
          <a:p>
            <a:pPr marL="0" indent="0">
              <a:spcAft>
                <a:spcPts val="0"/>
              </a:spcAft>
              <a:buNone/>
            </a:pPr>
            <a:r>
              <a:rPr lang="ru-RU" dirty="0" smtClean="0">
                <a:solidFill>
                  <a:srgbClr val="000000"/>
                </a:solidFill>
                <a:ea typeface="Times New Roman"/>
                <a:cs typeface="Times New Roman"/>
              </a:rPr>
              <a:t>    Извержение </a:t>
            </a:r>
            <a:r>
              <a:rPr lang="ru-RU" dirty="0">
                <a:solidFill>
                  <a:srgbClr val="000000"/>
                </a:solidFill>
                <a:ea typeface="Times New Roman"/>
                <a:cs typeface="Times New Roman"/>
              </a:rPr>
              <a:t>вулкана – очень опасное и в то же время невероятно зрелищное природное явление.  А что, если сделать маленький вулкан прямо на столе? Опасности в этом точно нет!</a:t>
            </a:r>
            <a:endParaRPr lang="ru-RU" sz="1800" dirty="0">
              <a:latin typeface="Calibri"/>
              <a:ea typeface="Malgun Gothic"/>
              <a:cs typeface="Times New Roman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ru-RU" dirty="0" smtClean="0">
                <a:solidFill>
                  <a:srgbClr val="000000"/>
                </a:solidFill>
                <a:ea typeface="Times New Roman"/>
                <a:cs typeface="Times New Roman"/>
              </a:rPr>
              <a:t>    Для </a:t>
            </a:r>
            <a:r>
              <a:rPr lang="ru-RU" dirty="0">
                <a:solidFill>
                  <a:srgbClr val="000000"/>
                </a:solidFill>
                <a:ea typeface="Times New Roman"/>
                <a:cs typeface="Times New Roman"/>
              </a:rPr>
              <a:t>опыта нам потребуется вода, 9% раствор уксусной кислоты, сода, гуашь красного и оранжевого цвета, одна чайная ложка любого жидкого моющего средства, пластиковые стаканы, красивый вулкан на подложке.</a:t>
            </a:r>
            <a:endParaRPr lang="ru-RU" sz="1800" dirty="0">
              <a:latin typeface="Calibri"/>
              <a:ea typeface="Malgun Gothic"/>
              <a:cs typeface="Times New Roman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ru-RU" dirty="0" smtClean="0">
                <a:solidFill>
                  <a:srgbClr val="000000"/>
                </a:solidFill>
                <a:ea typeface="Times New Roman"/>
                <a:cs typeface="Times New Roman"/>
              </a:rPr>
              <a:t>    В </a:t>
            </a:r>
            <a:r>
              <a:rPr lang="ru-RU" dirty="0">
                <a:solidFill>
                  <a:srgbClr val="000000"/>
                </a:solidFill>
                <a:ea typeface="Times New Roman"/>
                <a:cs typeface="Times New Roman"/>
              </a:rPr>
              <a:t> жерло вулкана насыпаем соду, вливаем моющее средство,  затем заливаем разведённый в воде пищевой краситель, и аккуратно заливаем раствор 9% уксуса, и начнётся извержение! </a:t>
            </a:r>
            <a:endParaRPr lang="ru-RU" sz="1800" dirty="0">
              <a:latin typeface="Calibri"/>
              <a:ea typeface="Malgun Gothic"/>
              <a:cs typeface="Times New Roman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ru-RU" b="1" dirty="0" smtClean="0">
                <a:solidFill>
                  <a:srgbClr val="000000"/>
                </a:solidFill>
                <a:ea typeface="Times New Roman"/>
                <a:cs typeface="Times New Roman"/>
              </a:rPr>
              <a:t>   Вывод</a:t>
            </a:r>
            <a:r>
              <a:rPr lang="ru-RU" b="1" dirty="0">
                <a:solidFill>
                  <a:srgbClr val="000000"/>
                </a:solidFill>
                <a:ea typeface="Times New Roman"/>
                <a:cs typeface="Times New Roman"/>
              </a:rPr>
              <a:t>:</a:t>
            </a:r>
            <a:r>
              <a:rPr lang="ru-RU" dirty="0">
                <a:solidFill>
                  <a:srgbClr val="000000"/>
                </a:solidFill>
                <a:ea typeface="Times New Roman"/>
                <a:cs typeface="Times New Roman"/>
              </a:rPr>
              <a:t> при взаимодействии соды, разведённого в воде уксуса с добавлением жидкого моющего средства происходит химическая </a:t>
            </a:r>
            <a:r>
              <a:rPr lang="ru-RU" dirty="0" smtClean="0">
                <a:solidFill>
                  <a:srgbClr val="000000"/>
                </a:solidFill>
                <a:ea typeface="Times New Roman"/>
                <a:cs typeface="Times New Roman"/>
              </a:rPr>
              <a:t>реакция, с выделением углекислого газа имитирующая </a:t>
            </a:r>
            <a:r>
              <a:rPr lang="ru-RU" dirty="0">
                <a:solidFill>
                  <a:srgbClr val="000000"/>
                </a:solidFill>
                <a:ea typeface="Times New Roman"/>
                <a:cs typeface="Times New Roman"/>
              </a:rPr>
              <a:t>извержение вулкана. </a:t>
            </a:r>
            <a:endParaRPr lang="ru-RU" sz="1800" dirty="0">
              <a:latin typeface="Calibri"/>
              <a:ea typeface="Malgun Gothic"/>
              <a:cs typeface="Times New Roman"/>
            </a:endParaRPr>
          </a:p>
          <a:p>
            <a:pPr marL="0" indent="0" algn="ctr">
              <a:spcAft>
                <a:spcPts val="0"/>
              </a:spcAft>
              <a:buNone/>
            </a:pP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00562" y="274638"/>
            <a:ext cx="4186238" cy="6154758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7" name="Рисунок 6" descr="C:\Users\user\Downloads\w-UAr3j_PJ-9pvC232Q5I0qHleD9PrL42oWI47RlJthnGjJw8RnFvkXQWinDegH6J4-3L6AFxQayDf2tw4t6MmCS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620688"/>
            <a:ext cx="3888432" cy="532859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81372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85728"/>
            <a:ext cx="3971924" cy="5840435"/>
          </a:xfrm>
        </p:spPr>
        <p:txBody>
          <a:bodyPr>
            <a:normAutofit fontScale="62500" lnSpcReduction="20000"/>
          </a:bodyPr>
          <a:lstStyle/>
          <a:p>
            <a:pPr marL="0" indent="0" algn="ctr">
              <a:spcAft>
                <a:spcPts val="0"/>
              </a:spcAft>
              <a:buNone/>
            </a:pPr>
            <a:r>
              <a:rPr lang="ru-RU" b="1" dirty="0"/>
              <a:t>Опыт </a:t>
            </a:r>
            <a:r>
              <a:rPr lang="ru-RU" b="1" dirty="0" smtClean="0"/>
              <a:t>5.</a:t>
            </a:r>
            <a:r>
              <a:rPr lang="ru-RU" b="1" i="1" dirty="0" smtClean="0">
                <a:solidFill>
                  <a:srgbClr val="000000"/>
                </a:solidFill>
                <a:ea typeface="Times New Roman"/>
                <a:cs typeface="Times New Roman"/>
              </a:rPr>
              <a:t> </a:t>
            </a:r>
          </a:p>
          <a:p>
            <a:pPr marL="0" indent="0">
              <a:spcAft>
                <a:spcPts val="0"/>
              </a:spcAft>
              <a:buNone/>
            </a:pPr>
            <a:r>
              <a:rPr lang="ru-RU" sz="2600" dirty="0" smtClean="0">
                <a:solidFill>
                  <a:srgbClr val="000000"/>
                </a:solidFill>
                <a:ea typeface="Times New Roman"/>
                <a:cs typeface="Times New Roman"/>
              </a:rPr>
              <a:t>    </a:t>
            </a:r>
            <a:r>
              <a:rPr lang="ru-RU" sz="2600" b="1" dirty="0">
                <a:solidFill>
                  <a:srgbClr val="000000"/>
                </a:solidFill>
                <a:ea typeface="Times New Roman"/>
                <a:cs typeface="Times New Roman"/>
              </a:rPr>
              <a:t>Выращиваем кристаллы соды.</a:t>
            </a:r>
            <a:endParaRPr lang="ru-RU" sz="2600" dirty="0">
              <a:latin typeface="Calibri"/>
              <a:ea typeface="Malgun Gothic"/>
              <a:cs typeface="Times New Roman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ru-RU" sz="2600" dirty="0">
                <a:solidFill>
                  <a:srgbClr val="000000"/>
                </a:solidFill>
                <a:ea typeface="Times New Roman"/>
                <a:cs typeface="Times New Roman"/>
              </a:rPr>
              <a:t>   </a:t>
            </a:r>
            <a:r>
              <a:rPr lang="ru-RU" sz="2600" dirty="0" smtClean="0">
                <a:solidFill>
                  <a:srgbClr val="000000"/>
                </a:solidFill>
                <a:ea typeface="Times New Roman"/>
                <a:cs typeface="Times New Roman"/>
              </a:rPr>
              <a:t> В </a:t>
            </a:r>
            <a:r>
              <a:rPr lang="ru-RU" sz="2600" dirty="0">
                <a:solidFill>
                  <a:srgbClr val="000000"/>
                </a:solidFill>
                <a:ea typeface="Times New Roman"/>
                <a:cs typeface="Times New Roman"/>
              </a:rPr>
              <a:t>садике, в прошлом году мы уже выращивали кристаллы соли. </a:t>
            </a:r>
            <a:endParaRPr lang="ru-RU" sz="2600" dirty="0">
              <a:latin typeface="Calibri"/>
              <a:ea typeface="Malgun Gothic"/>
              <a:cs typeface="Times New Roman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ru-RU" sz="2600" dirty="0">
                <a:solidFill>
                  <a:srgbClr val="000000"/>
                </a:solidFill>
                <a:ea typeface="Times New Roman"/>
                <a:cs typeface="Times New Roman"/>
              </a:rPr>
              <a:t>А можно ли вырастить кристаллы соды? </a:t>
            </a:r>
            <a:endParaRPr lang="ru-RU" sz="2600" dirty="0">
              <a:latin typeface="Calibri"/>
              <a:ea typeface="Malgun Gothic"/>
              <a:cs typeface="Times New Roman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ru-RU" sz="2600" dirty="0">
                <a:solidFill>
                  <a:srgbClr val="000000"/>
                </a:solidFill>
                <a:ea typeface="Times New Roman"/>
                <a:cs typeface="Times New Roman"/>
              </a:rPr>
              <a:t>   </a:t>
            </a:r>
            <a:r>
              <a:rPr lang="ru-RU" sz="2600" dirty="0" smtClean="0">
                <a:solidFill>
                  <a:srgbClr val="000000"/>
                </a:solidFill>
                <a:ea typeface="Times New Roman"/>
                <a:cs typeface="Times New Roman"/>
              </a:rPr>
              <a:t> Для </a:t>
            </a:r>
            <a:r>
              <a:rPr lang="ru-RU" sz="2600" dirty="0">
                <a:solidFill>
                  <a:srgbClr val="000000"/>
                </a:solidFill>
                <a:ea typeface="Times New Roman"/>
                <a:cs typeface="Times New Roman"/>
              </a:rPr>
              <a:t>проведения опыта нам понадобится пищевая сода, два пластиковых стакана, шерстяная нить и снежинка из синильной проволоки, канцелярские скрепки и вода.</a:t>
            </a:r>
            <a:endParaRPr lang="ru-RU" sz="2600" dirty="0">
              <a:latin typeface="Calibri"/>
              <a:ea typeface="Malgun Gothic"/>
              <a:cs typeface="Times New Roman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ru-RU" sz="2600" dirty="0" smtClean="0">
                <a:solidFill>
                  <a:srgbClr val="000000"/>
                </a:solidFill>
                <a:ea typeface="Times New Roman"/>
                <a:cs typeface="Times New Roman"/>
              </a:rPr>
              <a:t>   Наливаем </a:t>
            </a:r>
            <a:r>
              <a:rPr lang="ru-RU" sz="2600" dirty="0">
                <a:solidFill>
                  <a:srgbClr val="000000"/>
                </a:solidFill>
                <a:ea typeface="Times New Roman"/>
                <a:cs typeface="Times New Roman"/>
              </a:rPr>
              <a:t>в стаканы воду и делаем насыщенный содовый раствор, к концам нити, прикрепляем скрепки и опускаем их в воду так, чтобы середина нити  была ниже верха стакана. Ставим всё в спокойное тёплое место</a:t>
            </a:r>
            <a:endParaRPr lang="ru-RU" sz="2600" dirty="0">
              <a:latin typeface="Calibri"/>
              <a:ea typeface="Malgun Gothic"/>
              <a:cs typeface="Times New Roman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ru-RU" sz="2600" dirty="0" smtClean="0">
                <a:solidFill>
                  <a:srgbClr val="000000"/>
                </a:solidFill>
                <a:ea typeface="Times New Roman"/>
                <a:cs typeface="Times New Roman"/>
              </a:rPr>
              <a:t>    Уже </a:t>
            </a:r>
            <a:r>
              <a:rPr lang="ru-RU" sz="2600" dirty="0">
                <a:solidFill>
                  <a:srgbClr val="000000"/>
                </a:solidFill>
                <a:ea typeface="Times New Roman"/>
                <a:cs typeface="Times New Roman"/>
              </a:rPr>
              <a:t>на следующий день на нитке и снежинке из проволоки появились маленькие кристаллы соды, а через три дня их стало ещё </a:t>
            </a:r>
            <a:r>
              <a:rPr lang="ru-RU" sz="2600" dirty="0" smtClean="0">
                <a:solidFill>
                  <a:srgbClr val="000000"/>
                </a:solidFill>
                <a:ea typeface="Times New Roman"/>
                <a:cs typeface="Times New Roman"/>
              </a:rPr>
              <a:t>больше! Получился красивый белый цветок.</a:t>
            </a:r>
            <a:endParaRPr lang="ru-RU" sz="2600" dirty="0">
              <a:latin typeface="Calibri"/>
              <a:ea typeface="Malgun Gothic"/>
              <a:cs typeface="Times New Roman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ru-RU" sz="2600" b="1" dirty="0">
                <a:solidFill>
                  <a:srgbClr val="000000"/>
                </a:solidFill>
                <a:ea typeface="Times New Roman"/>
                <a:cs typeface="Times New Roman"/>
              </a:rPr>
              <a:t>Вывод: </a:t>
            </a:r>
            <a:r>
              <a:rPr lang="ru-RU" sz="2600" dirty="0">
                <a:solidFill>
                  <a:srgbClr val="000000"/>
                </a:solidFill>
                <a:ea typeface="Times New Roman"/>
                <a:cs typeface="Times New Roman"/>
              </a:rPr>
              <a:t>Вода из стаканов медленно испаряется, а получившийся избыток соды оседает внутри стаканов и на нитке. Значит, кристаллы соды вырастить </a:t>
            </a:r>
            <a:r>
              <a:rPr lang="ru-RU" sz="2600" dirty="0" smtClean="0">
                <a:solidFill>
                  <a:srgbClr val="000000"/>
                </a:solidFill>
                <a:ea typeface="Times New Roman"/>
                <a:cs typeface="Times New Roman"/>
              </a:rPr>
              <a:t>можно.</a:t>
            </a:r>
            <a:endParaRPr lang="ru-RU" sz="2600" dirty="0">
              <a:latin typeface="Calibri"/>
              <a:ea typeface="Malgun Gothic"/>
              <a:cs typeface="Times New Roman"/>
            </a:endParaRPr>
          </a:p>
          <a:p>
            <a:pPr marL="0" indent="0">
              <a:spcAft>
                <a:spcPts val="0"/>
              </a:spcAft>
              <a:buNone/>
            </a:pP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00562" y="274638"/>
            <a:ext cx="4186238" cy="6154758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5" name="Рисунок 4" descr="C:\Users\user\Downloads\hKAAMGNBPTMYrXRYweyJa31pX32V296yeBgI7JeLvD8qJv3XHDZhR2a_bnaaCxmyEaqJkoTMSBVi0kCnueM3EeiF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548680"/>
            <a:ext cx="3816424" cy="554461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90711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85728"/>
            <a:ext cx="3971924" cy="5840435"/>
          </a:xfrm>
        </p:spPr>
        <p:txBody>
          <a:bodyPr>
            <a:normAutofit fontScale="55000" lnSpcReduction="20000"/>
          </a:bodyPr>
          <a:lstStyle/>
          <a:p>
            <a:pPr marL="0" indent="0" algn="ctr">
              <a:spcAft>
                <a:spcPts val="0"/>
              </a:spcAft>
              <a:buNone/>
            </a:pPr>
            <a:r>
              <a:rPr lang="ru-RU" b="1" dirty="0"/>
              <a:t>Опыт </a:t>
            </a:r>
            <a:r>
              <a:rPr lang="ru-RU" b="1" dirty="0" smtClean="0"/>
              <a:t>7.</a:t>
            </a:r>
            <a:r>
              <a:rPr lang="ru-RU" b="1" i="1" dirty="0" smtClean="0">
                <a:solidFill>
                  <a:srgbClr val="000000"/>
                </a:solidFill>
                <a:ea typeface="Times New Roman"/>
                <a:cs typeface="Times New Roman"/>
              </a:rPr>
              <a:t> </a:t>
            </a:r>
          </a:p>
          <a:p>
            <a:pPr algn="ctr">
              <a:spcAft>
                <a:spcPts val="0"/>
              </a:spcAft>
            </a:pPr>
            <a:r>
              <a:rPr lang="ru-RU" sz="2600" dirty="0" smtClean="0">
                <a:solidFill>
                  <a:srgbClr val="000000"/>
                </a:solidFill>
                <a:ea typeface="Times New Roman"/>
                <a:cs typeface="Times New Roman"/>
              </a:rPr>
              <a:t>    </a:t>
            </a:r>
            <a:r>
              <a:rPr lang="ru-RU" b="1" i="1" dirty="0">
                <a:ea typeface="Malgun Gothic"/>
                <a:cs typeface="Times New Roman"/>
              </a:rPr>
              <a:t>«Фараонова змея»</a:t>
            </a:r>
            <a:endParaRPr lang="ru-RU" sz="1800" dirty="0">
              <a:latin typeface="Calibri"/>
              <a:ea typeface="Malgun Gothic"/>
              <a:cs typeface="Times New Roman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ru-RU" dirty="0">
                <a:ea typeface="Malgun Gothic"/>
                <a:cs typeface="Times New Roman"/>
              </a:rPr>
              <a:t>      </a:t>
            </a:r>
            <a:r>
              <a:rPr lang="ru-RU" sz="2500" dirty="0">
                <a:ea typeface="Malgun Gothic"/>
                <a:cs typeface="Times New Roman"/>
              </a:rPr>
              <a:t>В этом году символом года является змея, и мы не смогли обойти стороной этот </a:t>
            </a:r>
            <a:r>
              <a:rPr lang="ru-RU" sz="2500" dirty="0" smtClean="0">
                <a:ea typeface="Malgun Gothic"/>
                <a:cs typeface="Times New Roman"/>
              </a:rPr>
              <a:t>чудесный и зрелищный </a:t>
            </a:r>
            <a:r>
              <a:rPr lang="ru-RU" sz="2500" dirty="0">
                <a:ea typeface="Malgun Gothic"/>
                <a:cs typeface="Times New Roman"/>
              </a:rPr>
              <a:t>опыт с содой, сахаром, кинетическим песком и спиртом. </a:t>
            </a:r>
            <a:endParaRPr lang="ru-RU" sz="2500" dirty="0">
              <a:latin typeface="Calibri"/>
              <a:ea typeface="Malgun Gothic"/>
              <a:cs typeface="Times New Roman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ru-RU" sz="2500" dirty="0">
                <a:ea typeface="Malgun Gothic"/>
                <a:cs typeface="Times New Roman"/>
              </a:rPr>
              <a:t>     Для этого эксперимента берем плоскую  керамическую или металлическую тарелку, сухой песок, спирт, сахар, пищевую соду и спички.</a:t>
            </a:r>
            <a:endParaRPr lang="ru-RU" sz="2500" dirty="0">
              <a:latin typeface="Calibri"/>
              <a:ea typeface="Malgun Gothic"/>
              <a:cs typeface="Times New Roman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ru-RU" sz="2500" dirty="0">
                <a:ea typeface="Malgun Gothic"/>
                <a:cs typeface="Times New Roman"/>
              </a:rPr>
              <a:t>     Насыпаем песок в тарелку и формируем плоскую вершину, потом пропитываем песок спиртом. Затем готовим смесь сахара и соды. На чайную ложку соды 4 ложки сахара, хорошо перемешиваем и высыпаем на песок </a:t>
            </a:r>
            <a:r>
              <a:rPr lang="ru-RU" sz="2500" dirty="0" smtClean="0">
                <a:ea typeface="Malgun Gothic"/>
                <a:cs typeface="Times New Roman"/>
              </a:rPr>
              <a:t>и</a:t>
            </a:r>
            <a:r>
              <a:rPr lang="ru-RU" sz="2500" dirty="0" smtClean="0">
                <a:latin typeface="Calibri"/>
                <a:ea typeface="Malgun Gothic"/>
                <a:cs typeface="Times New Roman"/>
              </a:rPr>
              <a:t> </a:t>
            </a:r>
            <a:r>
              <a:rPr lang="ru-RU" sz="2500" dirty="0" smtClean="0">
                <a:ea typeface="Malgun Gothic"/>
                <a:cs typeface="Times New Roman"/>
              </a:rPr>
              <a:t>поджигаем</a:t>
            </a:r>
            <a:r>
              <a:rPr lang="ru-RU" sz="2500" dirty="0">
                <a:ea typeface="Malgun Gothic"/>
                <a:cs typeface="Times New Roman"/>
              </a:rPr>
              <a:t>. И из песка выползает змея.</a:t>
            </a:r>
            <a:r>
              <a:rPr lang="ru-RU" sz="2500" dirty="0">
                <a:ea typeface="Times New Roman"/>
                <a:cs typeface="Times New Roman"/>
              </a:rPr>
              <a:t> </a:t>
            </a:r>
            <a:endParaRPr lang="ru-RU" sz="2500" dirty="0">
              <a:latin typeface="Calibri"/>
              <a:ea typeface="Malgun Gothic"/>
              <a:cs typeface="Times New Roman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ru-RU" sz="2500" dirty="0" smtClean="0">
                <a:ea typeface="Times New Roman"/>
                <a:cs typeface="Times New Roman"/>
              </a:rPr>
              <a:t>    </a:t>
            </a:r>
            <a:r>
              <a:rPr lang="ru-RU" sz="2500" b="1" dirty="0">
                <a:ea typeface="Times New Roman"/>
                <a:cs typeface="Times New Roman"/>
              </a:rPr>
              <a:t>Однако стоит помнить, что подобные эксперименты должны проводиться с осторожностью и под наблюдением взрослых из-за необходимости использования </a:t>
            </a:r>
            <a:r>
              <a:rPr lang="ru-RU" sz="2500" b="1" dirty="0" smtClean="0">
                <a:ea typeface="Times New Roman"/>
                <a:cs typeface="Times New Roman"/>
              </a:rPr>
              <a:t>огня.  Поэтому этот эксперимент был проведен в домашних условиях</a:t>
            </a:r>
            <a:endParaRPr lang="ru-RU" sz="2500" b="1" dirty="0">
              <a:latin typeface="Calibri"/>
              <a:ea typeface="Malgun Gothic"/>
              <a:cs typeface="Times New Roman"/>
            </a:endParaRPr>
          </a:p>
          <a:p>
            <a:pPr marL="0" indent="0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2500" b="1" dirty="0">
                <a:latin typeface="Calibri"/>
                <a:ea typeface="Malgun Gothic"/>
                <a:cs typeface="Times New Roman"/>
              </a:rPr>
              <a:t>Вывод:</a:t>
            </a:r>
            <a:r>
              <a:rPr lang="ru-RU" sz="2500" dirty="0">
                <a:ea typeface="Times New Roman"/>
                <a:cs typeface="Times New Roman"/>
              </a:rPr>
              <a:t> Этот эксперимент не только развлекателен, но и наглядно демонстрирует такие  химические принципы, как выделение газа при химической реакции соды, сахара и спирта и его способность формировать пористые структуры. </a:t>
            </a:r>
            <a:endParaRPr lang="ru-RU" sz="2500" dirty="0">
              <a:latin typeface="Calibri"/>
              <a:ea typeface="Malgun Gothic"/>
              <a:cs typeface="Times New Roman"/>
            </a:endParaRPr>
          </a:p>
          <a:p>
            <a:pPr marL="0" indent="0">
              <a:spcAft>
                <a:spcPts val="0"/>
              </a:spcAft>
              <a:buNone/>
            </a:pP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00562" y="274638"/>
            <a:ext cx="4186238" cy="6154758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Рисунок 3" descr="C:\Users\user\Downloads\xqE3tFQZM023s46hs4GRWQlfqBiKTH4FzthaI9hKnIl0CUTqaq9IAl6-9NW2LrxsZ99KJlTAWBK0C_WOFXwx7v8d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566936"/>
            <a:ext cx="3672408" cy="554461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50189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85728"/>
            <a:ext cx="3971924" cy="5840435"/>
          </a:xfrm>
        </p:spPr>
        <p:txBody>
          <a:bodyPr>
            <a:normAutofit/>
          </a:bodyPr>
          <a:lstStyle/>
          <a:p>
            <a:pPr marL="0" indent="0">
              <a:spcAft>
                <a:spcPts val="0"/>
              </a:spcAft>
              <a:buNone/>
            </a:pPr>
            <a:r>
              <a:rPr lang="ru-RU" b="1" dirty="0" smtClean="0"/>
              <a:t>Вывод:</a:t>
            </a:r>
          </a:p>
          <a:p>
            <a:pPr marL="0" indent="0">
              <a:buNone/>
            </a:pPr>
            <a:r>
              <a:rPr lang="ru-RU" dirty="0">
                <a:ea typeface="Times New Roman"/>
              </a:rPr>
              <a:t>Таким образом, я выяснил, что пищевая сода используется во многих сферах жизни человека, она обладает множеством полезных свойств и может быть использована для решения различных задач. Сода - дешевый и доступный продукт, опыты с ним очень зрелищны и могут скрасить досуг и взрослого, и маленького человека. </a:t>
            </a:r>
            <a:endParaRPr lang="ru-RU" sz="2000" dirty="0">
              <a:ea typeface="Times New Roman"/>
            </a:endParaRPr>
          </a:p>
          <a:p>
            <a:pPr marL="0" indent="0">
              <a:spcAft>
                <a:spcPts val="0"/>
              </a:spcAft>
              <a:buNone/>
            </a:pP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00562" y="274638"/>
            <a:ext cx="4186238" cy="6154758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Рисунок 3" descr="C:\Users\user\Downloads\j8A0-al_RjZ7o9QN6PxXUWl9QyPM6kE8AStMiY6gwerrxYnyMlyLHTmvmzk8XCUaJ7bfJlQOrQv3bo667HpEEbTF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548680"/>
            <a:ext cx="3528392" cy="54006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46329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2492896"/>
            <a:ext cx="8229600" cy="1219200"/>
          </a:xfrm>
        </p:spPr>
        <p:txBody>
          <a:bodyPr/>
          <a:lstStyle/>
          <a:p>
            <a:pPr algn="ctr"/>
            <a:r>
              <a:rPr lang="ru-RU" dirty="0" smtClean="0"/>
              <a:t>Спасибо за внимание!!!!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0493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вердый переплет">
  <a:themeElements>
    <a:clrScheme name="Твердый переплет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Твердый переплет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Твердый переплет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498</TotalTime>
  <Words>884</Words>
  <Application>Microsoft Office PowerPoint</Application>
  <PresentationFormat>Экран (4:3)</PresentationFormat>
  <Paragraphs>86</Paragraphs>
  <Slides>22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Твердый переплет</vt:lpstr>
      <vt:lpstr>Муниципальное автономное дошкольное образовательное учреждение  ДС «Калинка» г. Новый Уренгой  Пищевая сода</vt:lpstr>
      <vt:lpstr>Презентация PowerPoint</vt:lpstr>
      <vt:lpstr>Презентация PowerPoint</vt:lpstr>
      <vt:lpstr> </vt:lpstr>
      <vt:lpstr> </vt:lpstr>
      <vt:lpstr> </vt:lpstr>
      <vt:lpstr>Презентация PowerPoint</vt:lpstr>
      <vt:lpstr>Презентация PowerPoint</vt:lpstr>
      <vt:lpstr>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внимание!!!!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ВОЛШЕБНЫЕ ПРЕВРАЩЕНИЯ ИЗ СОДЫ</dc:title>
  <dc:creator>Шура</dc:creator>
  <cp:lastModifiedBy>зульфия шахмуратова</cp:lastModifiedBy>
  <cp:revision>57</cp:revision>
  <dcterms:created xsi:type="dcterms:W3CDTF">2019-11-04T04:57:58Z</dcterms:created>
  <dcterms:modified xsi:type="dcterms:W3CDTF">2025-03-28T13:28:40Z</dcterms:modified>
</cp:coreProperties>
</file>